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4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3" autoAdjust="0"/>
    <p:restoredTop sz="80000" autoAdjust="0"/>
  </p:normalViewPr>
  <p:slideViewPr>
    <p:cSldViewPr snapToGrid="0" snapToObjects="1">
      <p:cViewPr varScale="1">
        <p:scale>
          <a:sx n="101" d="100"/>
          <a:sy n="101" d="100"/>
        </p:scale>
        <p:origin x="1136"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Parameters:</a:t>
            </a:r>
          </a:p>
          <a:p>
            <a:r>
              <a:rPr lang="en-US" sz="1200" b="0" i="0" kern="1200" dirty="0">
                <a:solidFill>
                  <a:schemeClr val="tx1"/>
                </a:solidFill>
                <a:effectLst/>
                <a:latin typeface="+mn-lt"/>
                <a:ea typeface="+mn-ea"/>
                <a:cs typeface="+mn-cs"/>
              </a:rPr>
              <a:t>criterion: </a:t>
            </a:r>
            <a:r>
              <a:rPr lang="zh-TW" altLang="en-US" sz="1200" b="0" i="0" kern="1200" dirty="0">
                <a:solidFill>
                  <a:schemeClr val="tx1"/>
                </a:solidFill>
                <a:effectLst/>
                <a:latin typeface="+mn-lt"/>
                <a:ea typeface="+mn-ea"/>
                <a:cs typeface="+mn-cs"/>
              </a:rPr>
              <a:t>亂度的評估標準，</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/entropy。</a:t>
            </a:r>
            <a:r>
              <a:rPr lang="zh-TW" altLang="en-US" sz="1200" b="0" i="0" kern="1200" dirty="0">
                <a:solidFill>
                  <a:schemeClr val="tx1"/>
                </a:solidFill>
                <a:effectLst/>
                <a:latin typeface="+mn-lt"/>
                <a:ea typeface="+mn-ea"/>
                <a:cs typeface="+mn-cs"/>
              </a:rPr>
              <a:t>預設為</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max_depth</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樹的最大深度。</a:t>
            </a:r>
          </a:p>
          <a:p>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亂數種子，確保每次訓練結果都一樣。</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max_depth</a:t>
            </a:r>
            <a:r>
              <a:rPr lang="en-US" dirty="0"/>
              <a:t>=3, criterion = '</a:t>
            </a:r>
            <a:r>
              <a:rPr lang="en-US" dirty="0" err="1"/>
              <a:t>gini</a:t>
            </a:r>
            <a:r>
              <a:rPr lang="en-US" dirty="0"/>
              <a:t>'</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379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5" Type="http://schemas.openxmlformats.org/officeDocument/2006/relationships/hyperlink" Target="https://chtseng.wordpress.com/2017/02/10/%E6%B1%BA%E7%AD%96%E6%A8%B9-decision-trees/" TargetMode="External"/><Relationship Id="rId4" Type="http://schemas.openxmlformats.org/officeDocument/2006/relationships/hyperlink" Target="https://ithelp.ithome.com.tw/articles/1020445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決策樹</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觀察決策樹是如何生成</a:t>
            </a:r>
            <a:endParaRPr lang="en-US" altLang="zh-TW" sz="5400" kern="0" spc="500" dirty="0">
              <a:solidFill>
                <a:schemeClr val="accent3">
                  <a:lumMod val="25000"/>
                </a:schemeClr>
              </a:solidFill>
              <a:latin typeface="Calibri"/>
              <a:cs typeface="Calibri"/>
              <a:sym typeface="Calibri"/>
            </a:endParaRPr>
          </a:p>
          <a:p>
            <a:pPr lvl="0" defTabSz="914400">
              <a:defRPr/>
            </a:pP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err="1">
                <a:latin typeface="inherit"/>
              </a:rPr>
              <a:t>sklearn</a:t>
            </a:r>
            <a:r>
              <a:rPr lang="en-US" altLang="zh-TW" dirty="0">
                <a:latin typeface="inherit"/>
              </a:rPr>
              <a:t> </a:t>
            </a:r>
            <a:r>
              <a:rPr lang="zh-TW" altLang="en-US" dirty="0">
                <a:latin typeface="inherit"/>
              </a:rPr>
              <a:t>決策樹分類器</a:t>
            </a:r>
            <a:endParaRPr lang="en-TW" dirty="0"/>
          </a:p>
        </p:txBody>
      </p:sp>
      <p:pic>
        <p:nvPicPr>
          <p:cNvPr id="9" name="Picture 8">
            <a:extLst>
              <a:ext uri="{FF2B5EF4-FFF2-40B4-BE49-F238E27FC236}">
                <a16:creationId xmlns:a16="http://schemas.microsoft.com/office/drawing/2014/main" id="{0953B4AA-D21C-5E4C-8BF5-A35E98A96FD1}"/>
              </a:ext>
            </a:extLst>
          </p:cNvPr>
          <p:cNvPicPr>
            <a:picLocks noChangeAspect="1"/>
          </p:cNvPicPr>
          <p:nvPr/>
        </p:nvPicPr>
        <p:blipFill>
          <a:blip r:embed="rId3"/>
          <a:stretch>
            <a:fillRect/>
          </a:stretch>
        </p:blipFill>
        <p:spPr>
          <a:xfrm>
            <a:off x="692150" y="1133094"/>
            <a:ext cx="10415270" cy="1123950"/>
          </a:xfrm>
          <a:prstGeom prst="rect">
            <a:avLst/>
          </a:prstGeom>
        </p:spPr>
      </p:pic>
      <p:pic>
        <p:nvPicPr>
          <p:cNvPr id="11" name="Picture 10">
            <a:extLst>
              <a:ext uri="{FF2B5EF4-FFF2-40B4-BE49-F238E27FC236}">
                <a16:creationId xmlns:a16="http://schemas.microsoft.com/office/drawing/2014/main" id="{40A5B289-75B6-DB4E-B6FD-9B01A231258E}"/>
              </a:ext>
            </a:extLst>
          </p:cNvPr>
          <p:cNvPicPr>
            <a:picLocks noChangeAspect="1"/>
          </p:cNvPicPr>
          <p:nvPr/>
        </p:nvPicPr>
        <p:blipFill>
          <a:blip r:embed="rId4"/>
          <a:stretch>
            <a:fillRect/>
          </a:stretch>
        </p:blipFill>
        <p:spPr>
          <a:xfrm>
            <a:off x="1466850" y="3211389"/>
            <a:ext cx="3930650" cy="2721219"/>
          </a:xfrm>
          <a:prstGeom prst="rect">
            <a:avLst/>
          </a:prstGeom>
        </p:spPr>
      </p:pic>
      <p:pic>
        <p:nvPicPr>
          <p:cNvPr id="13" name="Picture 12">
            <a:extLst>
              <a:ext uri="{FF2B5EF4-FFF2-40B4-BE49-F238E27FC236}">
                <a16:creationId xmlns:a16="http://schemas.microsoft.com/office/drawing/2014/main" id="{295C568E-480A-9049-94AA-0CBF65350C89}"/>
              </a:ext>
            </a:extLst>
          </p:cNvPr>
          <p:cNvPicPr>
            <a:picLocks noChangeAspect="1"/>
          </p:cNvPicPr>
          <p:nvPr/>
        </p:nvPicPr>
        <p:blipFill>
          <a:blip r:embed="rId5"/>
          <a:stretch>
            <a:fillRect/>
          </a:stretch>
        </p:blipFill>
        <p:spPr>
          <a:xfrm>
            <a:off x="6553198" y="3215531"/>
            <a:ext cx="3930649" cy="2763738"/>
          </a:xfrm>
          <a:prstGeom prst="rect">
            <a:avLst/>
          </a:prstGeom>
        </p:spPr>
      </p:pic>
      <p:sp>
        <p:nvSpPr>
          <p:cNvPr id="14" name="Rounded Rectangle 13">
            <a:extLst>
              <a:ext uri="{FF2B5EF4-FFF2-40B4-BE49-F238E27FC236}">
                <a16:creationId xmlns:a16="http://schemas.microsoft.com/office/drawing/2014/main" id="{6B5FE79D-8F82-D74F-BB7B-67879E88A881}"/>
              </a:ext>
            </a:extLst>
          </p:cNvPr>
          <p:cNvSpPr/>
          <p:nvPr/>
        </p:nvSpPr>
        <p:spPr>
          <a:xfrm>
            <a:off x="2946400" y="26773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訓練集</a:t>
            </a:r>
          </a:p>
        </p:txBody>
      </p:sp>
      <p:sp>
        <p:nvSpPr>
          <p:cNvPr id="15" name="Rounded Rectangle 14">
            <a:extLst>
              <a:ext uri="{FF2B5EF4-FFF2-40B4-BE49-F238E27FC236}">
                <a16:creationId xmlns:a16="http://schemas.microsoft.com/office/drawing/2014/main" id="{B83D9628-3918-7F4C-B9D4-457C9909D33F}"/>
              </a:ext>
            </a:extLst>
          </p:cNvPr>
          <p:cNvSpPr/>
          <p:nvPr/>
        </p:nvSpPr>
        <p:spPr>
          <a:xfrm>
            <a:off x="8280915" y="26773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測試集</a:t>
            </a:r>
          </a:p>
        </p:txBody>
      </p:sp>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13E47-3325-134B-B6DF-7F2BA13AA901}"/>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28C3A146-7F54-6941-BA67-B8940F7E7100}"/>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EF7EB96E-6B8E-5742-A456-5B76AD95E2A8}"/>
              </a:ext>
            </a:extLst>
          </p:cNvPr>
          <p:cNvPicPr>
            <a:picLocks noChangeAspect="1"/>
          </p:cNvPicPr>
          <p:nvPr/>
        </p:nvPicPr>
        <p:blipFill>
          <a:blip r:embed="rId4"/>
          <a:stretch>
            <a:fillRect/>
          </a:stretch>
        </p:blipFill>
        <p:spPr>
          <a:xfrm>
            <a:off x="3498850" y="1871821"/>
            <a:ext cx="5499100" cy="4396259"/>
          </a:xfrm>
          <a:prstGeom prst="rect">
            <a:avLst/>
          </a:prstGeom>
        </p:spPr>
      </p:pic>
    </p:spTree>
    <p:extLst>
      <p:ext uri="{BB962C8B-B14F-4D97-AF65-F5344CB8AC3E}">
        <p14:creationId xmlns:p14="http://schemas.microsoft.com/office/powerpoint/2010/main" val="28849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585323"/>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https://chtseng.wordpress.com/2017/02/10/%E6%B1%BA%E7%AD%96%E6%A8%B9-decision-trees/</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r>
              <a:rPr lang="en-TW" dirty="0"/>
              <a:t>決策樹如何生成？</a:t>
            </a:r>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6475</TotalTime>
  <Words>1103</Words>
  <Application>Microsoft Macintosh PowerPoint</Application>
  <PresentationFormat>Widescreen</PresentationFormat>
  <Paragraphs>161</Paragraphs>
  <Slides>16</Slides>
  <Notes>15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16</vt:i4>
      </vt:variant>
    </vt:vector>
  </HeadingPairs>
  <TitlesOfParts>
    <vt:vector size="34"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306</cp:revision>
  <dcterms:created xsi:type="dcterms:W3CDTF">2015-08-18T02:51:41Z</dcterms:created>
  <dcterms:modified xsi:type="dcterms:W3CDTF">2020-09-08T15:19:10Z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